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8" r:id="rId4"/>
    <p:sldId id="259" r:id="rId5"/>
    <p:sldId id="260" r:id="rId6"/>
    <p:sldId id="273" r:id="rId7"/>
    <p:sldId id="261" r:id="rId8"/>
    <p:sldId id="274" r:id="rId9"/>
    <p:sldId id="262" r:id="rId10"/>
    <p:sldId id="263" r:id="rId11"/>
    <p:sldId id="264" r:id="rId12"/>
    <p:sldId id="265" r:id="rId13"/>
    <p:sldId id="272" r:id="rId14"/>
    <p:sldId id="266" r:id="rId15"/>
    <p:sldId id="267" r:id="rId16"/>
    <p:sldId id="268" r:id="rId17"/>
    <p:sldId id="271" r:id="rId18"/>
    <p:sldId id="269" r:id="rId19"/>
    <p:sldId id="270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980CAF-8D38-4775-BF58-33B3671D0F20}" type="datetimeFigureOut">
              <a:rPr lang="en-US" smtClean="0"/>
              <a:pPr/>
              <a:t>9/23/2010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EBBB6B-6545-45F0-AD79-5CB2E8E36933}" type="slidenum">
              <a:rPr lang="en-AU" smtClean="0"/>
              <a:pPr/>
              <a:t>‹#›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EBBB6B-6545-45F0-AD79-5CB2E8E36933}" type="slidenum">
              <a:rPr lang="en-AU" smtClean="0"/>
              <a:pPr/>
              <a:t>13</a:t>
            </a:fld>
            <a:endParaRPr lang="en-A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11131-4729-40A1-A1FF-FDCC21D78B85}" type="datetimeFigureOut">
              <a:rPr lang="en-US" smtClean="0"/>
              <a:pPr/>
              <a:t>9/23/2010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5689E-27AE-4761-A561-EE4EA40E674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11131-4729-40A1-A1FF-FDCC21D78B85}" type="datetimeFigureOut">
              <a:rPr lang="en-US" smtClean="0"/>
              <a:pPr/>
              <a:t>9/23/2010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5689E-27AE-4761-A561-EE4EA40E674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11131-4729-40A1-A1FF-FDCC21D78B85}" type="datetimeFigureOut">
              <a:rPr lang="en-US" smtClean="0"/>
              <a:pPr/>
              <a:t>9/23/2010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5689E-27AE-4761-A561-EE4EA40E674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11131-4729-40A1-A1FF-FDCC21D78B85}" type="datetimeFigureOut">
              <a:rPr lang="en-US" smtClean="0"/>
              <a:pPr/>
              <a:t>9/23/2010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5689E-27AE-4761-A561-EE4EA40E674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11131-4729-40A1-A1FF-FDCC21D78B85}" type="datetimeFigureOut">
              <a:rPr lang="en-US" smtClean="0"/>
              <a:pPr/>
              <a:t>9/23/2010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5689E-27AE-4761-A561-EE4EA40E674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11131-4729-40A1-A1FF-FDCC21D78B85}" type="datetimeFigureOut">
              <a:rPr lang="en-US" smtClean="0"/>
              <a:pPr/>
              <a:t>9/23/2010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5689E-27AE-4761-A561-EE4EA40E674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11131-4729-40A1-A1FF-FDCC21D78B85}" type="datetimeFigureOut">
              <a:rPr lang="en-US" smtClean="0"/>
              <a:pPr/>
              <a:t>9/23/2010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5689E-27AE-4761-A561-EE4EA40E674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11131-4729-40A1-A1FF-FDCC21D78B85}" type="datetimeFigureOut">
              <a:rPr lang="en-US" smtClean="0"/>
              <a:pPr/>
              <a:t>9/23/2010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5689E-27AE-4761-A561-EE4EA40E674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11131-4729-40A1-A1FF-FDCC21D78B85}" type="datetimeFigureOut">
              <a:rPr lang="en-US" smtClean="0"/>
              <a:pPr/>
              <a:t>9/23/2010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5689E-27AE-4761-A561-EE4EA40E674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11131-4729-40A1-A1FF-FDCC21D78B85}" type="datetimeFigureOut">
              <a:rPr lang="en-US" smtClean="0"/>
              <a:pPr/>
              <a:t>9/23/2010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5689E-27AE-4761-A561-EE4EA40E674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511131-4729-40A1-A1FF-FDCC21D78B85}" type="datetimeFigureOut">
              <a:rPr lang="en-US" smtClean="0"/>
              <a:pPr/>
              <a:t>9/23/2010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95689E-27AE-4761-A561-EE4EA40E674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511131-4729-40A1-A1FF-FDCC21D78B85}" type="datetimeFigureOut">
              <a:rPr lang="en-US" smtClean="0"/>
              <a:pPr/>
              <a:t>9/23/2010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95689E-27AE-4761-A561-EE4EA40E674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dirty="0" smtClean="0">
                <a:solidFill>
                  <a:schemeClr val="bg1"/>
                </a:solidFill>
              </a:rPr>
              <a:t>Drift alignment using PHD graphs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AU" dirty="0" smtClean="0"/>
              <a:t>Trevor Gerdes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AU" dirty="0" smtClean="0">
                <a:solidFill>
                  <a:schemeClr val="bg1"/>
                </a:solidFill>
              </a:rPr>
              <a:t>Requirements</a:t>
            </a:r>
          </a:p>
          <a:p>
            <a:pPr marL="514350" indent="-514350">
              <a:buFont typeface="+mj-lt"/>
              <a:buAutoNum type="arabicPeriod"/>
            </a:pPr>
            <a:r>
              <a:rPr lang="en-AU" dirty="0" smtClean="0">
                <a:solidFill>
                  <a:schemeClr val="bg1"/>
                </a:solidFill>
              </a:rPr>
              <a:t>Auto-guidable telescope</a:t>
            </a:r>
          </a:p>
          <a:p>
            <a:pPr marL="514350" indent="-514350">
              <a:buFont typeface="+mj-lt"/>
              <a:buAutoNum type="arabicPeriod"/>
            </a:pPr>
            <a:r>
              <a:rPr lang="en-AU" dirty="0" err="1" smtClean="0">
                <a:solidFill>
                  <a:schemeClr val="bg1"/>
                </a:solidFill>
              </a:rPr>
              <a:t>Guidescope</a:t>
            </a:r>
            <a:endParaRPr lang="en-AU" dirty="0" smtClean="0">
              <a:solidFill>
                <a:schemeClr val="bg1"/>
              </a:solidFill>
            </a:endParaRPr>
          </a:p>
          <a:p>
            <a:pPr marL="514350" indent="-514350">
              <a:buFont typeface="+mj-lt"/>
              <a:buAutoNum type="arabicPeriod"/>
            </a:pPr>
            <a:r>
              <a:rPr lang="en-AU" dirty="0" smtClean="0">
                <a:solidFill>
                  <a:schemeClr val="bg1"/>
                </a:solidFill>
              </a:rPr>
              <a:t>Guide camera that is supported by PHD Guiding</a:t>
            </a:r>
          </a:p>
          <a:p>
            <a:pPr marL="514350" indent="-514350">
              <a:buFont typeface="+mj-lt"/>
              <a:buAutoNum type="arabicPeriod"/>
            </a:pPr>
            <a:r>
              <a:rPr lang="en-AU" dirty="0" smtClean="0">
                <a:solidFill>
                  <a:schemeClr val="bg1"/>
                </a:solidFill>
              </a:rPr>
              <a:t>Computer</a:t>
            </a:r>
          </a:p>
          <a:p>
            <a:pPr marL="514350" indent="-514350">
              <a:buFont typeface="+mj-lt"/>
              <a:buAutoNum type="arabicPeriod"/>
            </a:pPr>
            <a:r>
              <a:rPr lang="en-AU" dirty="0" smtClean="0">
                <a:solidFill>
                  <a:schemeClr val="bg1"/>
                </a:solidFill>
              </a:rPr>
              <a:t>PHD Guiding loaded onto computer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en-AU" dirty="0" smtClean="0">
                <a:solidFill>
                  <a:schemeClr val="bg1"/>
                </a:solidFill>
              </a:rPr>
              <a:t>Normal telescope setup</a:t>
            </a:r>
          </a:p>
          <a:p>
            <a:r>
              <a:rPr lang="en-AU" dirty="0" smtClean="0">
                <a:solidFill>
                  <a:schemeClr val="bg1"/>
                </a:solidFill>
              </a:rPr>
              <a:t>Level scope</a:t>
            </a:r>
          </a:p>
          <a:p>
            <a:r>
              <a:rPr lang="en-AU" dirty="0" smtClean="0">
                <a:solidFill>
                  <a:schemeClr val="bg1"/>
                </a:solidFill>
              </a:rPr>
              <a:t>Point south</a:t>
            </a:r>
          </a:p>
          <a:p>
            <a:r>
              <a:rPr lang="en-AU" dirty="0" smtClean="0">
                <a:solidFill>
                  <a:schemeClr val="bg1"/>
                </a:solidFill>
              </a:rPr>
              <a:t>Set RA adjustment to a </a:t>
            </a:r>
            <a:r>
              <a:rPr lang="en-AU" dirty="0" err="1" smtClean="0">
                <a:solidFill>
                  <a:schemeClr val="bg1"/>
                </a:solidFill>
              </a:rPr>
              <a:t>centered</a:t>
            </a:r>
            <a:r>
              <a:rPr lang="en-AU" dirty="0" smtClean="0">
                <a:solidFill>
                  <a:schemeClr val="bg1"/>
                </a:solidFill>
              </a:rPr>
              <a:t> </a:t>
            </a:r>
            <a:r>
              <a:rPr lang="en-AU" dirty="0" err="1" smtClean="0">
                <a:solidFill>
                  <a:schemeClr val="bg1"/>
                </a:solidFill>
              </a:rPr>
              <a:t>postiion</a:t>
            </a:r>
            <a:endParaRPr lang="en-AU" dirty="0" smtClean="0">
              <a:solidFill>
                <a:schemeClr val="bg1"/>
              </a:solidFill>
            </a:endParaRPr>
          </a:p>
          <a:p>
            <a:r>
              <a:rPr lang="en-AU" dirty="0" smtClean="0">
                <a:solidFill>
                  <a:schemeClr val="bg1"/>
                </a:solidFill>
              </a:rPr>
              <a:t>Set altitude adjustment to the latitude of your position.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>
                <a:solidFill>
                  <a:schemeClr val="bg1"/>
                </a:solidFill>
              </a:rPr>
              <a:t>The principles of drift alignment remain the same</a:t>
            </a:r>
          </a:p>
          <a:p>
            <a:r>
              <a:rPr lang="en-AU" dirty="0" smtClean="0">
                <a:solidFill>
                  <a:schemeClr val="bg1"/>
                </a:solidFill>
              </a:rPr>
              <a:t>Find star on horizon and correct for altitude</a:t>
            </a:r>
          </a:p>
          <a:p>
            <a:r>
              <a:rPr lang="en-AU" dirty="0" smtClean="0">
                <a:solidFill>
                  <a:schemeClr val="bg1"/>
                </a:solidFill>
              </a:rPr>
              <a:t>Find star at celestial equator/meridian junction and correct for azimuth.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>
                <a:solidFill>
                  <a:schemeClr val="bg1"/>
                </a:solidFill>
              </a:rPr>
              <a:t>Altitude adjustment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AU" dirty="0" smtClean="0">
                <a:solidFill>
                  <a:schemeClr val="bg1"/>
                </a:solidFill>
              </a:rPr>
              <a:t>Slew scope to star on horizon</a:t>
            </a:r>
          </a:p>
          <a:p>
            <a:r>
              <a:rPr lang="en-AU" dirty="0" smtClean="0">
                <a:solidFill>
                  <a:schemeClr val="bg1"/>
                </a:solidFill>
              </a:rPr>
              <a:t>Start PHD and find star on your computer screen.</a:t>
            </a:r>
          </a:p>
          <a:p>
            <a:r>
              <a:rPr lang="en-AU" dirty="0" smtClean="0">
                <a:solidFill>
                  <a:schemeClr val="bg1"/>
                </a:solidFill>
              </a:rPr>
              <a:t>Star does not need to be </a:t>
            </a:r>
            <a:r>
              <a:rPr lang="en-AU" dirty="0" err="1" smtClean="0">
                <a:solidFill>
                  <a:schemeClr val="bg1"/>
                </a:solidFill>
              </a:rPr>
              <a:t>centered</a:t>
            </a:r>
            <a:r>
              <a:rPr lang="en-AU" dirty="0" smtClean="0">
                <a:solidFill>
                  <a:schemeClr val="bg1"/>
                </a:solidFill>
              </a:rPr>
              <a:t>, does not need to be bright. Just a normal “guide star”</a:t>
            </a:r>
          </a:p>
          <a:p>
            <a:r>
              <a:rPr lang="en-AU" dirty="0" smtClean="0">
                <a:solidFill>
                  <a:schemeClr val="bg1"/>
                </a:solidFill>
              </a:rPr>
              <a:t>Click on star</a:t>
            </a:r>
          </a:p>
          <a:p>
            <a:r>
              <a:rPr lang="en-AU" dirty="0" smtClean="0">
                <a:solidFill>
                  <a:schemeClr val="bg1"/>
                </a:solidFill>
              </a:rPr>
              <a:t>Tell PHD to guide on star</a:t>
            </a:r>
          </a:p>
          <a:p>
            <a:r>
              <a:rPr lang="en-AU" dirty="0" smtClean="0">
                <a:solidFill>
                  <a:schemeClr val="bg1"/>
                </a:solidFill>
              </a:rPr>
              <a:t>PHD will now run through its calibration routine to determine which way is N/S/E/W and what the pixel scale for movement is.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714611" y="285728"/>
            <a:ext cx="6306859" cy="61436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Rectangle 6"/>
          <p:cNvSpPr/>
          <p:nvPr/>
        </p:nvSpPr>
        <p:spPr>
          <a:xfrm>
            <a:off x="0" y="1714488"/>
            <a:ext cx="307180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en-AU" sz="2800" dirty="0" smtClean="0">
                <a:solidFill>
                  <a:schemeClr val="bg1"/>
                </a:solidFill>
              </a:rPr>
              <a:t>Stop </a:t>
            </a:r>
            <a:r>
              <a:rPr lang="en-AU" sz="2800" dirty="0" smtClean="0">
                <a:solidFill>
                  <a:schemeClr val="bg1"/>
                </a:solidFill>
              </a:rPr>
              <a:t>guiding</a:t>
            </a:r>
          </a:p>
          <a:p>
            <a:pPr>
              <a:buFont typeface="Arial" pitchFamily="34" charset="0"/>
              <a:buChar char="•"/>
            </a:pPr>
            <a:endParaRPr lang="en-AU" sz="2800" dirty="0" smtClean="0">
              <a:solidFill>
                <a:schemeClr val="bg1"/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en-AU" sz="2800" dirty="0" smtClean="0">
                <a:solidFill>
                  <a:schemeClr val="bg1"/>
                </a:solidFill>
              </a:rPr>
              <a:t>Click on the Brain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472" y="1714488"/>
            <a:ext cx="5214974" cy="4525963"/>
          </a:xfrm>
        </p:spPr>
        <p:txBody>
          <a:bodyPr/>
          <a:lstStyle/>
          <a:p>
            <a:r>
              <a:rPr lang="en-AU" dirty="0" smtClean="0">
                <a:solidFill>
                  <a:schemeClr val="bg1"/>
                </a:solidFill>
              </a:rPr>
              <a:t>Click </a:t>
            </a:r>
            <a:r>
              <a:rPr lang="en-AU" dirty="0" smtClean="0">
                <a:solidFill>
                  <a:schemeClr val="bg1"/>
                </a:solidFill>
              </a:rPr>
              <a:t>on Disable guide output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57818" y="428604"/>
            <a:ext cx="2662241" cy="6180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2900354" cy="4525963"/>
          </a:xfrm>
        </p:spPr>
        <p:txBody>
          <a:bodyPr/>
          <a:lstStyle/>
          <a:p>
            <a:r>
              <a:rPr lang="en-AU" dirty="0" smtClean="0">
                <a:solidFill>
                  <a:schemeClr val="bg1"/>
                </a:solidFill>
              </a:rPr>
              <a:t>Select </a:t>
            </a:r>
            <a:r>
              <a:rPr lang="en-AU" dirty="0" smtClean="0">
                <a:solidFill>
                  <a:schemeClr val="bg1"/>
                </a:solidFill>
              </a:rPr>
              <a:t>“Tools” </a:t>
            </a:r>
            <a:r>
              <a:rPr lang="en-AU" dirty="0" smtClean="0">
                <a:solidFill>
                  <a:schemeClr val="bg1"/>
                </a:solidFill>
              </a:rPr>
              <a:t>from main window</a:t>
            </a:r>
          </a:p>
          <a:p>
            <a:pPr>
              <a:buNone/>
            </a:pP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74957" y="785794"/>
            <a:ext cx="5769043" cy="5619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>
                <a:solidFill>
                  <a:schemeClr val="bg1"/>
                </a:solidFill>
              </a:rPr>
              <a:t>Select </a:t>
            </a:r>
            <a:r>
              <a:rPr lang="en-AU" dirty="0" smtClean="0">
                <a:solidFill>
                  <a:schemeClr val="bg1"/>
                </a:solidFill>
              </a:rPr>
              <a:t>Enable Graph</a:t>
            </a:r>
          </a:p>
          <a:p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2357430"/>
            <a:ext cx="7596018" cy="32099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285728"/>
            <a:ext cx="8229600" cy="4525963"/>
          </a:xfrm>
        </p:spPr>
        <p:txBody>
          <a:bodyPr>
            <a:normAutofit/>
          </a:bodyPr>
          <a:lstStyle/>
          <a:p>
            <a:r>
              <a:rPr lang="en-AU" sz="2800" dirty="0" smtClean="0">
                <a:solidFill>
                  <a:schemeClr val="bg1"/>
                </a:solidFill>
              </a:rPr>
              <a:t>Back to main window</a:t>
            </a:r>
          </a:p>
          <a:p>
            <a:r>
              <a:rPr lang="en-AU" sz="2800" dirty="0" smtClean="0">
                <a:solidFill>
                  <a:schemeClr val="bg1"/>
                </a:solidFill>
              </a:rPr>
              <a:t>Select any star on screen</a:t>
            </a:r>
          </a:p>
          <a:p>
            <a:r>
              <a:rPr lang="en-AU" sz="2800" dirty="0" smtClean="0">
                <a:solidFill>
                  <a:schemeClr val="bg1"/>
                </a:solidFill>
              </a:rPr>
              <a:t>Select guide button.</a:t>
            </a:r>
          </a:p>
          <a:p>
            <a:r>
              <a:rPr lang="en-AU" sz="2800" dirty="0" smtClean="0">
                <a:solidFill>
                  <a:schemeClr val="bg1"/>
                </a:solidFill>
              </a:rPr>
              <a:t>Switch window back to graph screen</a:t>
            </a:r>
          </a:p>
          <a:p>
            <a:r>
              <a:rPr lang="en-AU" sz="2800" dirty="0" smtClean="0">
                <a:solidFill>
                  <a:schemeClr val="bg1"/>
                </a:solidFill>
              </a:rPr>
              <a:t>Watch direction of star drift with Red line </a:t>
            </a:r>
            <a:r>
              <a:rPr lang="en-AU" sz="2800" dirty="0" smtClean="0">
                <a:solidFill>
                  <a:schemeClr val="bg1"/>
                </a:solidFill>
              </a:rPr>
              <a:t>only (DEC), </a:t>
            </a:r>
            <a:r>
              <a:rPr lang="en-AU" sz="2800" dirty="0" smtClean="0">
                <a:solidFill>
                  <a:schemeClr val="bg1"/>
                </a:solidFill>
              </a:rPr>
              <a:t>do not worry about the blue line.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8662" y="3714751"/>
            <a:ext cx="7000924" cy="29858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214290"/>
            <a:ext cx="8229600" cy="4525963"/>
          </a:xfrm>
        </p:spPr>
        <p:txBody>
          <a:bodyPr>
            <a:normAutofit/>
          </a:bodyPr>
          <a:lstStyle/>
          <a:p>
            <a:r>
              <a:rPr lang="en-AU" sz="2800" dirty="0" smtClean="0">
                <a:solidFill>
                  <a:schemeClr val="bg1"/>
                </a:solidFill>
              </a:rPr>
              <a:t>Stop guiding</a:t>
            </a:r>
          </a:p>
          <a:p>
            <a:r>
              <a:rPr lang="en-AU" sz="2800" dirty="0" smtClean="0">
                <a:solidFill>
                  <a:schemeClr val="bg1"/>
                </a:solidFill>
              </a:rPr>
              <a:t>Move altitude adjustment 1 degree in any direction and repeat previous procedure.</a:t>
            </a:r>
          </a:p>
          <a:p>
            <a:r>
              <a:rPr lang="en-AU" sz="2800" dirty="0" smtClean="0">
                <a:solidFill>
                  <a:schemeClr val="bg1"/>
                </a:solidFill>
              </a:rPr>
              <a:t>Watch slope of redline drift, did it get sleeper shallower or swap direction up/down</a:t>
            </a:r>
            <a:r>
              <a:rPr lang="en-US" sz="2800" dirty="0" smtClean="0">
                <a:solidFill>
                  <a:schemeClr val="bg1"/>
                </a:solidFill>
              </a:rPr>
              <a:t>.</a:t>
            </a:r>
          </a:p>
          <a:p>
            <a:r>
              <a:rPr lang="en-US" sz="2800" dirty="0" smtClean="0">
                <a:solidFill>
                  <a:schemeClr val="bg1"/>
                </a:solidFill>
              </a:rPr>
              <a:t>This will tell you which way and by how much your next move is.</a:t>
            </a:r>
            <a:endParaRPr lang="en-AU" sz="2800" dirty="0" smtClean="0">
              <a:solidFill>
                <a:schemeClr val="bg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4071942"/>
            <a:ext cx="6578487" cy="27860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214291"/>
            <a:ext cx="8229600" cy="3571900"/>
          </a:xfrm>
        </p:spPr>
        <p:txBody>
          <a:bodyPr>
            <a:normAutofit/>
          </a:bodyPr>
          <a:lstStyle/>
          <a:p>
            <a:r>
              <a:rPr lang="en-AU" sz="2800" dirty="0" smtClean="0">
                <a:solidFill>
                  <a:schemeClr val="bg1"/>
                </a:solidFill>
              </a:rPr>
              <a:t>Keep re-iterating this procedure until you have a flat line.</a:t>
            </a:r>
          </a:p>
          <a:p>
            <a:r>
              <a:rPr lang="en-AU" sz="2800" dirty="0" smtClean="0">
                <a:solidFill>
                  <a:schemeClr val="bg1"/>
                </a:solidFill>
              </a:rPr>
              <a:t>You should be able to re-</a:t>
            </a:r>
            <a:r>
              <a:rPr lang="en-AU" sz="2800" dirty="0">
                <a:solidFill>
                  <a:schemeClr val="bg1"/>
                </a:solidFill>
              </a:rPr>
              <a:t>i</a:t>
            </a:r>
            <a:r>
              <a:rPr lang="en-AU" sz="2800" dirty="0" smtClean="0">
                <a:solidFill>
                  <a:schemeClr val="bg1"/>
                </a:solidFill>
              </a:rPr>
              <a:t>terate every 1 min if not less in the initial stages.</a:t>
            </a:r>
          </a:p>
          <a:p>
            <a:r>
              <a:rPr lang="en-AU" sz="2800" dirty="0" smtClean="0">
                <a:solidFill>
                  <a:schemeClr val="bg1"/>
                </a:solidFill>
              </a:rPr>
              <a:t>Remember, each horizontal dotted line in the graph window is 1 pixel of movement.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00099" y="3786190"/>
            <a:ext cx="7237371" cy="30718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5897563" cy="249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28" y="2143116"/>
            <a:ext cx="5897563" cy="2495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46437" y="4352925"/>
            <a:ext cx="5897563" cy="250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>
                <a:solidFill>
                  <a:schemeClr val="bg1"/>
                </a:solidFill>
              </a:rPr>
              <a:t>Azimuth adjustment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1214422"/>
            <a:ext cx="8229600" cy="2428892"/>
          </a:xfrm>
        </p:spPr>
        <p:txBody>
          <a:bodyPr>
            <a:noAutofit/>
          </a:bodyPr>
          <a:lstStyle/>
          <a:p>
            <a:r>
              <a:rPr lang="en-AU" sz="2800" dirty="0" smtClean="0">
                <a:solidFill>
                  <a:schemeClr val="bg1"/>
                </a:solidFill>
              </a:rPr>
              <a:t>Slew to star on the celestial equator/meridian junction.</a:t>
            </a:r>
          </a:p>
          <a:p>
            <a:r>
              <a:rPr lang="en-AU" sz="2800" dirty="0" smtClean="0">
                <a:solidFill>
                  <a:schemeClr val="bg1"/>
                </a:solidFill>
              </a:rPr>
              <a:t>Repeat process for Altitude adjustment except for the initial calibration routine (PHD already knows which way is up</a:t>
            </a:r>
            <a:r>
              <a:rPr lang="en-AU" sz="2800" dirty="0" smtClean="0">
                <a:solidFill>
                  <a:schemeClr val="bg1"/>
                </a:solidFill>
              </a:rPr>
              <a:t>)</a:t>
            </a:r>
          </a:p>
          <a:p>
            <a:r>
              <a:rPr lang="en-AU" sz="2800" dirty="0" smtClean="0">
                <a:solidFill>
                  <a:schemeClr val="bg1"/>
                </a:solidFill>
              </a:rPr>
              <a:t>Remember , this time we are adjusting our azimuth controls, not our altitude controls.</a:t>
            </a:r>
          </a:p>
          <a:p>
            <a:r>
              <a:rPr lang="en-AU" sz="2800" dirty="0" smtClean="0">
                <a:solidFill>
                  <a:schemeClr val="bg1"/>
                </a:solidFill>
              </a:rPr>
              <a:t>Again, we are still looking at our red DEC line only.</a:t>
            </a:r>
            <a:endParaRPr lang="en-AU" sz="2800" dirty="0" smtClean="0">
              <a:solidFill>
                <a:schemeClr val="bg1"/>
              </a:solidFill>
            </a:endParaRPr>
          </a:p>
          <a:p>
            <a:endParaRPr lang="en-US" sz="3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214290"/>
            <a:ext cx="8229600" cy="4525963"/>
          </a:xfrm>
        </p:spPr>
        <p:txBody>
          <a:bodyPr>
            <a:normAutofit/>
          </a:bodyPr>
          <a:lstStyle/>
          <a:p>
            <a:r>
              <a:rPr lang="en-AU" sz="2800" dirty="0" smtClean="0">
                <a:solidFill>
                  <a:schemeClr val="bg1"/>
                </a:solidFill>
              </a:rPr>
              <a:t>Select and guide on star</a:t>
            </a:r>
          </a:p>
          <a:p>
            <a:r>
              <a:rPr lang="en-AU" sz="2800" dirty="0" smtClean="0">
                <a:solidFill>
                  <a:schemeClr val="bg1"/>
                </a:solidFill>
              </a:rPr>
              <a:t>Watch star drift above or below line.</a:t>
            </a:r>
          </a:p>
          <a:p>
            <a:r>
              <a:rPr lang="en-AU" sz="2800" dirty="0" smtClean="0">
                <a:solidFill>
                  <a:schemeClr val="bg1"/>
                </a:solidFill>
              </a:rPr>
              <a:t>Stop guiding. </a:t>
            </a:r>
          </a:p>
          <a:p>
            <a:r>
              <a:rPr lang="en-AU" sz="2800" dirty="0" smtClean="0">
                <a:solidFill>
                  <a:schemeClr val="bg1"/>
                </a:solidFill>
              </a:rPr>
              <a:t>Adjust azimuth to far maximum east or west</a:t>
            </a:r>
          </a:p>
          <a:p>
            <a:r>
              <a:rPr lang="en-AU" sz="2800" dirty="0" smtClean="0">
                <a:solidFill>
                  <a:schemeClr val="bg1"/>
                </a:solidFill>
              </a:rPr>
              <a:t>Select new guide star and watch for drift.</a:t>
            </a:r>
          </a:p>
          <a:p>
            <a:r>
              <a:rPr lang="en-AU" sz="2800" dirty="0" smtClean="0">
                <a:solidFill>
                  <a:schemeClr val="bg1"/>
                </a:solidFill>
              </a:rPr>
              <a:t>Check drift slope did it increase, decrease or reverse direction.</a:t>
            </a:r>
            <a:endParaRPr lang="en-US" sz="2800" dirty="0">
              <a:solidFill>
                <a:schemeClr val="bg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3829037"/>
            <a:ext cx="7197171" cy="3028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0034" y="1000108"/>
            <a:ext cx="8229600" cy="4525963"/>
          </a:xfrm>
        </p:spPr>
        <p:txBody>
          <a:bodyPr>
            <a:normAutofit fontScale="85000" lnSpcReduction="20000"/>
          </a:bodyPr>
          <a:lstStyle/>
          <a:p>
            <a:r>
              <a:rPr lang="en-AU" dirty="0" smtClean="0">
                <a:solidFill>
                  <a:schemeClr val="bg1"/>
                </a:solidFill>
              </a:rPr>
              <a:t>If slope decreased, then you are </a:t>
            </a:r>
            <a:r>
              <a:rPr lang="en-AU" dirty="0" smtClean="0">
                <a:solidFill>
                  <a:schemeClr val="bg1"/>
                </a:solidFill>
              </a:rPr>
              <a:t>heading in the right direction bu</a:t>
            </a:r>
            <a:r>
              <a:rPr lang="en-AU" dirty="0" smtClean="0">
                <a:solidFill>
                  <a:schemeClr val="bg1"/>
                </a:solidFill>
              </a:rPr>
              <a:t>t you are still </a:t>
            </a:r>
            <a:r>
              <a:rPr lang="en-AU" dirty="0" smtClean="0">
                <a:solidFill>
                  <a:schemeClr val="bg1"/>
                </a:solidFill>
              </a:rPr>
              <a:t>not </a:t>
            </a:r>
            <a:r>
              <a:rPr lang="en-AU" dirty="0" smtClean="0">
                <a:solidFill>
                  <a:schemeClr val="bg1"/>
                </a:solidFill>
              </a:rPr>
              <a:t>pointing far enough south. Adjust </a:t>
            </a:r>
            <a:r>
              <a:rPr lang="en-AU" dirty="0" smtClean="0">
                <a:solidFill>
                  <a:schemeClr val="bg1"/>
                </a:solidFill>
              </a:rPr>
              <a:t>your azimuth controls on the mount </a:t>
            </a:r>
            <a:r>
              <a:rPr lang="en-AU" dirty="0" smtClean="0">
                <a:solidFill>
                  <a:schemeClr val="bg1"/>
                </a:solidFill>
              </a:rPr>
              <a:t>to point further south and try again.</a:t>
            </a:r>
          </a:p>
          <a:p>
            <a:r>
              <a:rPr lang="en-AU" dirty="0" smtClean="0">
                <a:solidFill>
                  <a:schemeClr val="bg1"/>
                </a:solidFill>
              </a:rPr>
              <a:t>It slope reversed, then you know that south is somewhere between </a:t>
            </a:r>
            <a:r>
              <a:rPr lang="en-AU" dirty="0" smtClean="0">
                <a:solidFill>
                  <a:schemeClr val="bg1"/>
                </a:solidFill>
              </a:rPr>
              <a:t>where you are now </a:t>
            </a:r>
            <a:r>
              <a:rPr lang="en-AU" dirty="0" smtClean="0">
                <a:solidFill>
                  <a:schemeClr val="bg1"/>
                </a:solidFill>
              </a:rPr>
              <a:t>and where you started</a:t>
            </a:r>
            <a:r>
              <a:rPr lang="en-AU" dirty="0" smtClean="0">
                <a:solidFill>
                  <a:schemeClr val="bg1"/>
                </a:solidFill>
              </a:rPr>
              <a:t>. Again adjust azimuth in the reverse direction half of what you previously adjusted and try again.</a:t>
            </a:r>
            <a:endParaRPr lang="en-AU" dirty="0" smtClean="0">
              <a:solidFill>
                <a:schemeClr val="bg1"/>
              </a:solidFill>
            </a:endParaRPr>
          </a:p>
          <a:p>
            <a:r>
              <a:rPr lang="en-AU" dirty="0" smtClean="0">
                <a:solidFill>
                  <a:schemeClr val="bg1"/>
                </a:solidFill>
              </a:rPr>
              <a:t>If slope increased then you know that south is on the other side of the half way mark.</a:t>
            </a:r>
          </a:p>
          <a:p>
            <a:r>
              <a:rPr lang="en-AU" dirty="0" smtClean="0">
                <a:solidFill>
                  <a:schemeClr val="bg1"/>
                </a:solidFill>
              </a:rPr>
              <a:t>Adjust appropriately and re-iterate.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>
                <a:solidFill>
                  <a:schemeClr val="bg1"/>
                </a:solidFill>
              </a:rPr>
              <a:t>Our Goal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2071678"/>
            <a:ext cx="7945432" cy="33575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8596" y="357166"/>
            <a:ext cx="8229600" cy="4525963"/>
          </a:xfrm>
        </p:spPr>
        <p:txBody>
          <a:bodyPr>
            <a:noAutofit/>
          </a:bodyPr>
          <a:lstStyle/>
          <a:p>
            <a:r>
              <a:rPr lang="en-AU" sz="2800" dirty="0" smtClean="0">
                <a:solidFill>
                  <a:schemeClr val="bg1"/>
                </a:solidFill>
              </a:rPr>
              <a:t>After one complete adjustment iteration </a:t>
            </a:r>
            <a:r>
              <a:rPr lang="en-AU" sz="2800" dirty="0" smtClean="0">
                <a:solidFill>
                  <a:schemeClr val="bg1"/>
                </a:solidFill>
              </a:rPr>
              <a:t>of alignment for Altitude and </a:t>
            </a:r>
            <a:r>
              <a:rPr lang="en-AU" sz="2800" dirty="0" smtClean="0">
                <a:solidFill>
                  <a:schemeClr val="bg1"/>
                </a:solidFill>
              </a:rPr>
              <a:t>Azimuth and you can get </a:t>
            </a:r>
            <a:r>
              <a:rPr lang="en-AU" sz="2800" dirty="0" smtClean="0">
                <a:solidFill>
                  <a:schemeClr val="bg1"/>
                </a:solidFill>
              </a:rPr>
              <a:t>your star is tracking within 1-2 pixels (depending on your mounts PEC) for </a:t>
            </a:r>
            <a:r>
              <a:rPr lang="en-AU" sz="2800" dirty="0">
                <a:solidFill>
                  <a:schemeClr val="bg1"/>
                </a:solidFill>
              </a:rPr>
              <a:t>1</a:t>
            </a:r>
            <a:r>
              <a:rPr lang="en-AU" sz="2800" dirty="0" smtClean="0">
                <a:solidFill>
                  <a:schemeClr val="bg1"/>
                </a:solidFill>
              </a:rPr>
              <a:t> minute, then you are good to go for guided exposures up to about 5-10 minutes before field rotation becomes noticeable</a:t>
            </a:r>
          </a:p>
          <a:p>
            <a:r>
              <a:rPr lang="en-AU" sz="2800" dirty="0" smtClean="0">
                <a:solidFill>
                  <a:schemeClr val="bg1"/>
                </a:solidFill>
              </a:rPr>
              <a:t>If you run through the process again and fine tune your alignment, you should see further improvements and unguided star tracking of 1-2 pixels for 3 minutes should mean you  can run 15-20 minute guided exposures before field rotation becomes noticeable.</a:t>
            </a:r>
            <a:endParaRPr lang="en-US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dirty="0" smtClean="0">
                <a:solidFill>
                  <a:schemeClr val="bg1"/>
                </a:solidFill>
              </a:rPr>
              <a:t>Questions ?</a:t>
            </a:r>
            <a:endParaRPr lang="en-US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602</Words>
  <Application>Microsoft Office PowerPoint</Application>
  <PresentationFormat>On-screen Show (4:3)</PresentationFormat>
  <Paragraphs>61</Paragraphs>
  <Slides>19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0" baseType="lpstr">
      <vt:lpstr>Office Theme</vt:lpstr>
      <vt:lpstr>Drift alignment using PHD graphs</vt:lpstr>
      <vt:lpstr>Slide 2</vt:lpstr>
      <vt:lpstr>Slide 3</vt:lpstr>
      <vt:lpstr>Slide 4</vt:lpstr>
      <vt:lpstr>Altitude adjustment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Azimuth adjustment</vt:lpstr>
      <vt:lpstr>Slide 15</vt:lpstr>
      <vt:lpstr>Slide 16</vt:lpstr>
      <vt:lpstr>Our Goal</vt:lpstr>
      <vt:lpstr>Slide 18</vt:lpstr>
      <vt:lpstr>Questions ?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Drift alignment using PHD graphs</dc:title>
  <dc:creator>tgerdes</dc:creator>
  <cp:lastModifiedBy>VMware</cp:lastModifiedBy>
  <cp:revision>13</cp:revision>
  <dcterms:created xsi:type="dcterms:W3CDTF">2010-07-01T17:10:17Z</dcterms:created>
  <dcterms:modified xsi:type="dcterms:W3CDTF">2010-09-23T04:40:37Z</dcterms:modified>
</cp:coreProperties>
</file>